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A"/>
    <a:srgbClr val="E63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5818" autoAdjust="0"/>
  </p:normalViewPr>
  <p:slideViewPr>
    <p:cSldViewPr snapToGrid="0">
      <p:cViewPr varScale="1">
        <p:scale>
          <a:sx n="80" d="100"/>
          <a:sy n="80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1B718-5D47-4FF8-9582-D9B5894DB5C2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5A43-0659-4C62-8B06-A97A3AB3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Application Worksheet can be found in the Apply Yourself Student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5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5AAA"/>
              </a:buClr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5A43-0659-4C62-8B06-A97A3AB379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Yourself Student Guide available on FCAN’s website for download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5A43-0659-4C62-8B06-A97A3AB379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94465" indent="-294465" defTabSz="691994">
              <a:buFont typeface="Arial" panose="020B0604020202020204" pitchFamily="34" charset="0"/>
              <a:buChar char="•"/>
            </a:pPr>
            <a:endParaRPr lang="en-US" altLang="en-US" sz="1800"/>
          </a:p>
        </p:txBody>
      </p:sp>
      <p:sp>
        <p:nvSpPr>
          <p:cNvPr id="665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652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BED89-F89A-4787-B338-BFC3106349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652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64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7206" y="-96795"/>
            <a:ext cx="1717588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2" y="183659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23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25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9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85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938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929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58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2A7529-182B-42D0-869C-1D75BAFBF5D0}"/>
              </a:ext>
            </a:extLst>
          </p:cNvPr>
          <p:cNvSpPr/>
          <p:nvPr userDrawn="1"/>
        </p:nvSpPr>
        <p:spPr>
          <a:xfrm>
            <a:off x="173303" y="6356615"/>
            <a:ext cx="2525448" cy="50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4237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787B854-FF1D-47F5-8C47-A7A790D2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/>
          <a:lstStyle>
            <a:lvl1pPr defTabSz="457182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3/13/2015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C44140F-456A-4C65-BC64-FDDD0E79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/>
          <a:lstStyle>
            <a:lvl1pPr defTabSz="457182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568E951-785A-42B1-9E21-A360358F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44237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B4B80EE-EF6F-4B89-A3AB-3AF05C5B9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23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8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887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75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6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7206" y="-96795"/>
            <a:ext cx="1717588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8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6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/>
        </p:blipFill>
        <p:spPr>
          <a:xfrm>
            <a:off x="-1" y="5560143"/>
            <a:ext cx="12192001" cy="1297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0" y="6034414"/>
            <a:ext cx="2012099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CED-F6AA-4004-B916-10752C6987F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1E4C-01F4-47B4-B962-241DFF9A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6F706E5D-E8D9-4DF4-A875-42413896E4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1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33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33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33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33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33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2" indent="-3426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127" indent="-2857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5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2954" indent="-2275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9343" indent="-2275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054" indent="-2275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C5CF501-297A-4B46-AB5F-A814466D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80" y="895147"/>
            <a:ext cx="5327040" cy="23774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5AAA"/>
                </a:solidFill>
                <a:latin typeface="Gadugi" panose="020B0502040204020203" pitchFamily="34" charset="0"/>
              </a:rPr>
              <a:t>VOLUNTEER TRAINING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3433156"/>
            <a:ext cx="9144000" cy="8313"/>
          </a:xfrm>
          <a:prstGeom prst="line">
            <a:avLst/>
          </a:prstGeom>
          <a:ln>
            <a:solidFill>
              <a:srgbClr val="005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1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Important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853"/>
            <a:ext cx="10515600" cy="4602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LEGAL NAME: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Essential that name is accurately reported (same as on social security card); often a place to mark if student uses other names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APPLYING AS: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Freshman or freshman with dual enrollment courses; NOT transfer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INSTITUTIONS ATTENDED: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Dual enrollment included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SOCIAL SECURITY NUMBER: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Enter accurate social security number.  If the student does not have a social security number, they should enter 000-00-0000.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ACADEMIC VIOLATIONS/VIOLATIONS OF THE LAW: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Important to respond honestly—a “yes” response does not mean the application is automatically rejected.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7C23F1C-9977-4F8A-9463-C6A361880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Determining 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DEPENDENT vs. INDEPENDENT</a:t>
            </a:r>
          </a:p>
          <a:p>
            <a:pPr lvl="1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Most students will claim residency as a dependent, as defined for tax purposes.</a:t>
            </a:r>
          </a:p>
          <a:p>
            <a:pPr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CLAIMANT</a:t>
            </a:r>
          </a:p>
          <a:p>
            <a:pPr lvl="1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Claimant is not always Student (!!!). If the student is a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dependent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the claimant is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their parent/legal guardian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This part of the application requires the parent/legal guardian’s information and documents. If a student was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independent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they would complete the form with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their own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information.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18D296C-919A-4B1B-BF13-46019D1A3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Paying the Application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559"/>
            <a:ext cx="10515600" cy="45890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Preferred method is by credit card before submitting the application.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If they are using a check or money order, the application is not considered complete until payment is submitted.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If they are using a fee waiver, they may upload a scanned copy to the application itself or send in the fee waiver separately depending on the school.</a:t>
            </a:r>
          </a:p>
          <a:p>
            <a:pPr marL="906462" indent="-457200">
              <a:lnSpc>
                <a:spcPct val="11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Information on how to submit waivers to each Florida state university is in the </a:t>
            </a:r>
            <a:r>
              <a:rPr lang="en-US" b="1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“Apply Yourself Student Guide”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F5CE304-5D83-4FA0-8F35-435CAB9BC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8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Special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Please be aware that some students attending the event may be facing special situations:</a:t>
            </a:r>
          </a:p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Homeless students</a:t>
            </a:r>
          </a:p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Students in foster care</a:t>
            </a:r>
          </a:p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Undocumented students</a:t>
            </a:r>
          </a:p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Independent students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Please refer any specific questions to the site coordinator and/or school counselor.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DE590CC-B832-453F-A847-A21E79843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4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14" y="2672730"/>
            <a:ext cx="6195122" cy="198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1"/>
          <p:cNvSpPr txBox="1">
            <a:spLocks/>
          </p:cNvSpPr>
          <p:nvPr/>
        </p:nvSpPr>
        <p:spPr bwMode="auto">
          <a:xfrm>
            <a:off x="566057" y="562579"/>
            <a:ext cx="5061857" cy="57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068638" indent="-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525838" indent="-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983038" indent="-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440238" indent="-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761940">
              <a:defRPr/>
            </a:pPr>
            <a:r>
              <a:rPr lang="en-US" altLang="en-US" sz="4000" b="1" dirty="0">
                <a:solidFill>
                  <a:srgbClr val="002E62"/>
                </a:solidFill>
                <a:cs typeface="Arial" panose="020B0604020202020204" pitchFamily="34" charset="0"/>
              </a:rPr>
              <a:t>#</a:t>
            </a:r>
            <a:r>
              <a:rPr lang="en-US" altLang="en-US" sz="4000" b="1" dirty="0" err="1">
                <a:solidFill>
                  <a:srgbClr val="002E62"/>
                </a:solidFill>
                <a:cs typeface="Arial" panose="020B0604020202020204" pitchFamily="34" charset="0"/>
              </a:rPr>
              <a:t>WhyApply</a:t>
            </a:r>
            <a:r>
              <a:rPr lang="en-US" altLang="en-US" sz="4000" b="1" dirty="0">
                <a:solidFill>
                  <a:srgbClr val="002E62"/>
                </a:solidFill>
                <a:cs typeface="Arial" panose="020B0604020202020204" pitchFamily="34" charset="0"/>
              </a:rPr>
              <a:t> Day </a:t>
            </a:r>
          </a:p>
          <a:p>
            <a:pPr defTabSz="761940">
              <a:defRPr/>
            </a:pPr>
            <a:r>
              <a:rPr lang="en-US" altLang="en-US" sz="4000" b="1" dirty="0">
                <a:solidFill>
                  <a:srgbClr val="002E62"/>
                </a:solidFill>
                <a:cs typeface="Arial" panose="020B0604020202020204" pitchFamily="34" charset="0"/>
              </a:rPr>
              <a:t>September 16, 2022</a:t>
            </a:r>
          </a:p>
          <a:p>
            <a:pPr defTabSz="761940">
              <a:defRPr/>
            </a:pPr>
            <a:endParaRPr lang="en-US" altLang="en-US" sz="3200" b="1" dirty="0">
              <a:solidFill>
                <a:srgbClr val="002E62"/>
              </a:solidFill>
              <a:cs typeface="Arial" panose="020B0604020202020204" pitchFamily="34" charset="0"/>
            </a:endParaRPr>
          </a:p>
          <a:p>
            <a:pPr defTabSz="761940">
              <a:defRPr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Join the American College Application Campaign virtually on Sept. 16 as we kick off the college application season. </a:t>
            </a:r>
          </a:p>
          <a:p>
            <a:pPr defTabSz="761940">
              <a:defRPr/>
            </a:pP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761940">
              <a:defRPr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Head to your favorite social media channels and answer the question</a:t>
            </a:r>
            <a:r>
              <a:rPr lang="en-US" altLang="en-US" sz="2000" dirty="0">
                <a:solidFill>
                  <a:srgbClr val="E31C23"/>
                </a:solidFill>
                <a:cs typeface="Arial" panose="020B0604020202020204" pitchFamily="34" charset="0"/>
              </a:rPr>
              <a:t> “Why apply to college?”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Help inspire students as they begin the college application process.</a:t>
            </a:r>
          </a:p>
          <a:p>
            <a:pPr defTabSz="761940">
              <a:defRPr/>
            </a:pP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761940">
              <a:defRPr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Be sure to use the hashtag </a:t>
            </a:r>
            <a:r>
              <a:rPr lang="en-US" altLang="en-US" sz="2000" b="1" dirty="0">
                <a:solidFill>
                  <a:srgbClr val="E31C23"/>
                </a:solidFill>
                <a:cs typeface="Arial" panose="020B0604020202020204" pitchFamily="34" charset="0"/>
              </a:rPr>
              <a:t>#</a:t>
            </a:r>
            <a:r>
              <a:rPr lang="en-US" altLang="en-US" sz="2000" b="1" dirty="0" err="1">
                <a:solidFill>
                  <a:srgbClr val="E31C23"/>
                </a:solidFill>
                <a:cs typeface="Arial" panose="020B0604020202020204" pitchFamily="34" charset="0"/>
              </a:rPr>
              <a:t>WhyApply</a:t>
            </a:r>
            <a:r>
              <a:rPr lang="en-US" altLang="en-US" sz="2000" b="1" dirty="0">
                <a:solidFill>
                  <a:srgbClr val="E31C23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and wear your college gear! </a:t>
            </a:r>
          </a:p>
          <a:p>
            <a:pPr defTabSz="761940">
              <a:defRPr/>
            </a:pPr>
            <a:endParaRPr lang="en-US" altLang="en-US" sz="2000" dirty="0">
              <a:solidFill>
                <a:srgbClr val="002E62"/>
              </a:solidFill>
              <a:cs typeface="Arial" panose="020B0604020202020204" pitchFamily="34" charset="0"/>
            </a:endParaRPr>
          </a:p>
          <a:p>
            <a:pPr defTabSz="761940">
              <a:defRPr/>
            </a:pPr>
            <a:endParaRPr lang="en-US" altLang="en-US" sz="2000" dirty="0">
              <a:solidFill>
                <a:srgbClr val="002E6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3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C5CF501-297A-4B46-AB5F-A814466D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80" y="895147"/>
            <a:ext cx="5327040" cy="23774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975" y="3818168"/>
            <a:ext cx="9482051" cy="76214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5AAA"/>
                </a:solidFill>
                <a:latin typeface="Gadugi" panose="020B0502040204020203" pitchFamily="34" charset="0"/>
              </a:rPr>
              <a:t>THANK YOU FOR VOLUNTEERING!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3433156"/>
            <a:ext cx="9144000" cy="8313"/>
          </a:xfrm>
          <a:prstGeom prst="line">
            <a:avLst/>
          </a:prstGeom>
          <a:ln>
            <a:solidFill>
              <a:srgbClr val="005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5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What is Apply Yourself Florida?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8755"/>
            <a:ext cx="6498265" cy="4772415"/>
          </a:xfrm>
        </p:spPr>
        <p:txBody>
          <a:bodyPr>
            <a:normAutofit fontScale="77500" lnSpcReduction="20000"/>
          </a:bodyPr>
          <a:lstStyle/>
          <a:p>
            <a:pPr marL="908050" indent="-457200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Part of the national American College Application Campaign</a:t>
            </a:r>
          </a:p>
          <a:p>
            <a:pPr marL="908050" indent="-457200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Aims to increase the number of low-income and first-generation students pursuing a college degree or other high-quality credential </a:t>
            </a:r>
          </a:p>
          <a:p>
            <a:pPr marL="908050" indent="-457200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Promotes a college-going culture for all students</a:t>
            </a:r>
          </a:p>
          <a:p>
            <a:pPr marL="908050" indent="-457200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Provides high school seniors the opportunity to apply to college(s) of their choice during the regular school day, with the support of volunteers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E3F3FEC-9F36-4815-B62E-795692A32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  <p:pic>
        <p:nvPicPr>
          <p:cNvPr id="6" name="Picture 5" descr="A group of people sitting in a chair in a room&#10;&#10;Description automatically generated">
            <a:extLst>
              <a:ext uri="{FF2B5EF4-FFF2-40B4-BE49-F238E27FC236}">
                <a16:creationId xmlns:a16="http://schemas.microsoft.com/office/drawing/2014/main" id="{1FC24C7D-5B55-4887-9217-AE2C20476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07" y="1892595"/>
            <a:ext cx="4333851" cy="325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91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Overview of the Application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98" y="1527913"/>
            <a:ext cx="10515600" cy="4351338"/>
          </a:xfrm>
        </p:spPr>
        <p:txBody>
          <a:bodyPr/>
          <a:lstStyle/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Computer lab is prepared for students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Students arrive and receive instruction sheet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Students complete applications, with assistance from volunteers as needed</a:t>
            </a:r>
          </a:p>
          <a:p>
            <a:pPr marL="908050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Students print up confirmation page for their records</a:t>
            </a:r>
          </a:p>
          <a:p>
            <a:pPr marL="908050" indent="-457200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Students complete sign-out sheet (or report # of apps completed) and get “I Applied!” sticker. (If there are any other handouts for students, they can also be distributed now.)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7F2E241-EA88-4B5D-9A46-90B8B186D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Volunteer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07146"/>
            <a:ext cx="7185660" cy="4876800"/>
          </a:xfrm>
        </p:spPr>
        <p:txBody>
          <a:bodyPr>
            <a:noAutofit/>
          </a:bodyPr>
          <a:lstStyle/>
          <a:p>
            <a:pPr marL="914400" indent="-46355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Greeting students as they enter the lab.</a:t>
            </a:r>
          </a:p>
          <a:p>
            <a:pPr marL="914400" indent="-46355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Answer general questions about the application process.</a:t>
            </a:r>
          </a:p>
          <a:p>
            <a:pPr marL="914400" indent="-46355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Monitor printers to ensure they work and have enough paper.</a:t>
            </a:r>
          </a:p>
          <a:p>
            <a:pPr marL="914400" indent="-46355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Share personal experience of applying to college.</a:t>
            </a:r>
          </a:p>
          <a:p>
            <a:pPr marL="914400" indent="-46355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Pass out “You Applied! Now What?” handouts and/or FAFSA flyers.</a:t>
            </a:r>
          </a:p>
          <a:p>
            <a:pPr marL="914400" indent="-46355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Monitor sign-out process and hand out “I Applied!” stickers.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F48A2B8-8029-406E-974A-0750B0FE2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  <p:pic>
        <p:nvPicPr>
          <p:cNvPr id="8" name="Picture 7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9568C9BF-4A30-4497-A0B7-F76705F1E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5160" y="16002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62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General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527175"/>
            <a:ext cx="7360228" cy="4351338"/>
          </a:xfrm>
        </p:spPr>
        <p:txBody>
          <a:bodyPr>
            <a:normAutofit lnSpcReduction="10000"/>
          </a:bodyPr>
          <a:lstStyle/>
          <a:p>
            <a:pPr marL="914400" indent="-463550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Please use appropriate language and model good behavior.</a:t>
            </a:r>
          </a:p>
          <a:p>
            <a:pPr marL="914400" indent="-463550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 mindful of any physical contact with students!</a:t>
            </a:r>
          </a:p>
          <a:p>
            <a:pPr marL="914400" indent="-463550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Volunteers and Site Coordinators should work together as a team.</a:t>
            </a:r>
          </a:p>
          <a:p>
            <a:pPr marL="914400" indent="-463550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 supportive of students’ choice of schools (regardless of your personal feelings on the school).</a:t>
            </a:r>
          </a:p>
          <a:p>
            <a:pPr marL="914400" indent="-463550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Volunteers are highly encouraged to wear a college shirt.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A77EBC2-34F6-4D03-B07C-FED9B93FB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0842184-078D-469D-95F4-F1A6854D6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143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81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Application Process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5F66E1F-7041-4D7E-BD88-B9719548822D}"/>
              </a:ext>
            </a:extLst>
          </p:cNvPr>
          <p:cNvSpPr/>
          <p:nvPr/>
        </p:nvSpPr>
        <p:spPr>
          <a:xfrm>
            <a:off x="1391546" y="1803400"/>
            <a:ext cx="9931400" cy="4023784"/>
          </a:xfrm>
          <a:prstGeom prst="rightArrow">
            <a:avLst/>
          </a:prstGeom>
          <a:solidFill>
            <a:srgbClr val="005AAA">
              <a:alpha val="50196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28CEBFF-3DAB-4FF1-9032-D190AC8B2520}"/>
              </a:ext>
            </a:extLst>
          </p:cNvPr>
          <p:cNvSpPr/>
          <p:nvPr/>
        </p:nvSpPr>
        <p:spPr>
          <a:xfrm>
            <a:off x="308211" y="3010535"/>
            <a:ext cx="1458217" cy="1609513"/>
          </a:xfrm>
          <a:custGeom>
            <a:avLst/>
            <a:gdLst>
              <a:gd name="connsiteX0" fmla="*/ 0 w 1458217"/>
              <a:gd name="connsiteY0" fmla="*/ 243041 h 1609513"/>
              <a:gd name="connsiteX1" fmla="*/ 243041 w 1458217"/>
              <a:gd name="connsiteY1" fmla="*/ 0 h 1609513"/>
              <a:gd name="connsiteX2" fmla="*/ 1215176 w 1458217"/>
              <a:gd name="connsiteY2" fmla="*/ 0 h 1609513"/>
              <a:gd name="connsiteX3" fmla="*/ 1458217 w 1458217"/>
              <a:gd name="connsiteY3" fmla="*/ 243041 h 1609513"/>
              <a:gd name="connsiteX4" fmla="*/ 1458217 w 1458217"/>
              <a:gd name="connsiteY4" fmla="*/ 1366472 h 1609513"/>
              <a:gd name="connsiteX5" fmla="*/ 1215176 w 1458217"/>
              <a:gd name="connsiteY5" fmla="*/ 1609513 h 1609513"/>
              <a:gd name="connsiteX6" fmla="*/ 243041 w 1458217"/>
              <a:gd name="connsiteY6" fmla="*/ 1609513 h 1609513"/>
              <a:gd name="connsiteX7" fmla="*/ 0 w 1458217"/>
              <a:gd name="connsiteY7" fmla="*/ 1366472 h 1609513"/>
              <a:gd name="connsiteX8" fmla="*/ 0 w 1458217"/>
              <a:gd name="connsiteY8" fmla="*/ 243041 h 16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17" h="1609513">
                <a:moveTo>
                  <a:pt x="0" y="243041"/>
                </a:moveTo>
                <a:cubicBezTo>
                  <a:pt x="0" y="108813"/>
                  <a:pt x="108813" y="0"/>
                  <a:pt x="243041" y="0"/>
                </a:cubicBezTo>
                <a:lnTo>
                  <a:pt x="1215176" y="0"/>
                </a:lnTo>
                <a:cubicBezTo>
                  <a:pt x="1349404" y="0"/>
                  <a:pt x="1458217" y="108813"/>
                  <a:pt x="1458217" y="243041"/>
                </a:cubicBezTo>
                <a:lnTo>
                  <a:pt x="1458217" y="1366472"/>
                </a:lnTo>
                <a:cubicBezTo>
                  <a:pt x="1458217" y="1500700"/>
                  <a:pt x="1349404" y="1609513"/>
                  <a:pt x="1215176" y="1609513"/>
                </a:cubicBezTo>
                <a:lnTo>
                  <a:pt x="243041" y="1609513"/>
                </a:lnTo>
                <a:cubicBezTo>
                  <a:pt x="108813" y="1609513"/>
                  <a:pt x="0" y="1500700"/>
                  <a:pt x="0" y="1366472"/>
                </a:cubicBezTo>
                <a:lnTo>
                  <a:pt x="0" y="243041"/>
                </a:lnTo>
                <a:close/>
              </a:path>
            </a:pathLst>
          </a:custGeom>
          <a:solidFill>
            <a:srgbClr val="005A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4" tIns="124524" rIns="124524" bIns="12452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Gadugi" panose="020B0502040204020203" pitchFamily="34" charset="0"/>
                <a:ea typeface="Gadugi" panose="020B0502040204020203" pitchFamily="34" charset="0"/>
              </a:rPr>
              <a:t>Research colleges  based on match &amp; fit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D42C41-1FA6-4D76-B4AD-746FC7E9B9D4}"/>
              </a:ext>
            </a:extLst>
          </p:cNvPr>
          <p:cNvSpPr/>
          <p:nvPr/>
        </p:nvSpPr>
        <p:spPr>
          <a:xfrm>
            <a:off x="2009466" y="3010535"/>
            <a:ext cx="1458217" cy="1609513"/>
          </a:xfrm>
          <a:custGeom>
            <a:avLst/>
            <a:gdLst>
              <a:gd name="connsiteX0" fmla="*/ 0 w 1458217"/>
              <a:gd name="connsiteY0" fmla="*/ 243041 h 1609513"/>
              <a:gd name="connsiteX1" fmla="*/ 243041 w 1458217"/>
              <a:gd name="connsiteY1" fmla="*/ 0 h 1609513"/>
              <a:gd name="connsiteX2" fmla="*/ 1215176 w 1458217"/>
              <a:gd name="connsiteY2" fmla="*/ 0 h 1609513"/>
              <a:gd name="connsiteX3" fmla="*/ 1458217 w 1458217"/>
              <a:gd name="connsiteY3" fmla="*/ 243041 h 1609513"/>
              <a:gd name="connsiteX4" fmla="*/ 1458217 w 1458217"/>
              <a:gd name="connsiteY4" fmla="*/ 1366472 h 1609513"/>
              <a:gd name="connsiteX5" fmla="*/ 1215176 w 1458217"/>
              <a:gd name="connsiteY5" fmla="*/ 1609513 h 1609513"/>
              <a:gd name="connsiteX6" fmla="*/ 243041 w 1458217"/>
              <a:gd name="connsiteY6" fmla="*/ 1609513 h 1609513"/>
              <a:gd name="connsiteX7" fmla="*/ 0 w 1458217"/>
              <a:gd name="connsiteY7" fmla="*/ 1366472 h 1609513"/>
              <a:gd name="connsiteX8" fmla="*/ 0 w 1458217"/>
              <a:gd name="connsiteY8" fmla="*/ 243041 h 16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17" h="1609513">
                <a:moveTo>
                  <a:pt x="0" y="243041"/>
                </a:moveTo>
                <a:cubicBezTo>
                  <a:pt x="0" y="108813"/>
                  <a:pt x="108813" y="0"/>
                  <a:pt x="243041" y="0"/>
                </a:cubicBezTo>
                <a:lnTo>
                  <a:pt x="1215176" y="0"/>
                </a:lnTo>
                <a:cubicBezTo>
                  <a:pt x="1349404" y="0"/>
                  <a:pt x="1458217" y="108813"/>
                  <a:pt x="1458217" y="243041"/>
                </a:cubicBezTo>
                <a:lnTo>
                  <a:pt x="1458217" y="1366472"/>
                </a:lnTo>
                <a:cubicBezTo>
                  <a:pt x="1458217" y="1500700"/>
                  <a:pt x="1349404" y="1609513"/>
                  <a:pt x="1215176" y="1609513"/>
                </a:cubicBezTo>
                <a:lnTo>
                  <a:pt x="243041" y="1609513"/>
                </a:lnTo>
                <a:cubicBezTo>
                  <a:pt x="108813" y="1609513"/>
                  <a:pt x="0" y="1500700"/>
                  <a:pt x="0" y="1366472"/>
                </a:cubicBezTo>
                <a:lnTo>
                  <a:pt x="0" y="243041"/>
                </a:lnTo>
                <a:close/>
              </a:path>
            </a:pathLst>
          </a:custGeom>
          <a:solidFill>
            <a:srgbClr val="005A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4" tIns="124524" rIns="124524" bIns="12452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Gadugi" panose="020B0502040204020203" pitchFamily="34" charset="0"/>
                <a:ea typeface="Gadugi" panose="020B0502040204020203" pitchFamily="34" charset="0"/>
              </a:rPr>
              <a:t>Determine application requirements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4014F0-E301-4282-8328-88E419310F7D}"/>
              </a:ext>
            </a:extLst>
          </p:cNvPr>
          <p:cNvSpPr/>
          <p:nvPr/>
        </p:nvSpPr>
        <p:spPr>
          <a:xfrm>
            <a:off x="3710720" y="3010535"/>
            <a:ext cx="1458217" cy="1609513"/>
          </a:xfrm>
          <a:custGeom>
            <a:avLst/>
            <a:gdLst>
              <a:gd name="connsiteX0" fmla="*/ 0 w 1458217"/>
              <a:gd name="connsiteY0" fmla="*/ 243041 h 1609513"/>
              <a:gd name="connsiteX1" fmla="*/ 243041 w 1458217"/>
              <a:gd name="connsiteY1" fmla="*/ 0 h 1609513"/>
              <a:gd name="connsiteX2" fmla="*/ 1215176 w 1458217"/>
              <a:gd name="connsiteY2" fmla="*/ 0 h 1609513"/>
              <a:gd name="connsiteX3" fmla="*/ 1458217 w 1458217"/>
              <a:gd name="connsiteY3" fmla="*/ 243041 h 1609513"/>
              <a:gd name="connsiteX4" fmla="*/ 1458217 w 1458217"/>
              <a:gd name="connsiteY4" fmla="*/ 1366472 h 1609513"/>
              <a:gd name="connsiteX5" fmla="*/ 1215176 w 1458217"/>
              <a:gd name="connsiteY5" fmla="*/ 1609513 h 1609513"/>
              <a:gd name="connsiteX6" fmla="*/ 243041 w 1458217"/>
              <a:gd name="connsiteY6" fmla="*/ 1609513 h 1609513"/>
              <a:gd name="connsiteX7" fmla="*/ 0 w 1458217"/>
              <a:gd name="connsiteY7" fmla="*/ 1366472 h 1609513"/>
              <a:gd name="connsiteX8" fmla="*/ 0 w 1458217"/>
              <a:gd name="connsiteY8" fmla="*/ 243041 h 16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17" h="1609513">
                <a:moveTo>
                  <a:pt x="0" y="243041"/>
                </a:moveTo>
                <a:cubicBezTo>
                  <a:pt x="0" y="108813"/>
                  <a:pt x="108813" y="0"/>
                  <a:pt x="243041" y="0"/>
                </a:cubicBezTo>
                <a:lnTo>
                  <a:pt x="1215176" y="0"/>
                </a:lnTo>
                <a:cubicBezTo>
                  <a:pt x="1349404" y="0"/>
                  <a:pt x="1458217" y="108813"/>
                  <a:pt x="1458217" y="243041"/>
                </a:cubicBezTo>
                <a:lnTo>
                  <a:pt x="1458217" y="1366472"/>
                </a:lnTo>
                <a:cubicBezTo>
                  <a:pt x="1458217" y="1500700"/>
                  <a:pt x="1349404" y="1609513"/>
                  <a:pt x="1215176" y="1609513"/>
                </a:cubicBezTo>
                <a:lnTo>
                  <a:pt x="243041" y="1609513"/>
                </a:lnTo>
                <a:cubicBezTo>
                  <a:pt x="108813" y="1609513"/>
                  <a:pt x="0" y="1500700"/>
                  <a:pt x="0" y="1366472"/>
                </a:cubicBezTo>
                <a:lnTo>
                  <a:pt x="0" y="243041"/>
                </a:lnTo>
                <a:close/>
              </a:path>
            </a:pathLst>
          </a:custGeom>
          <a:solidFill>
            <a:srgbClr val="005A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4" tIns="124524" rIns="124524" bIns="12452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Gadugi" panose="020B0502040204020203" pitchFamily="34" charset="0"/>
                <a:ea typeface="Gadugi" panose="020B0502040204020203" pitchFamily="34" charset="0"/>
              </a:rPr>
              <a:t>Take required admissions test, if you haven’t already done so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8E3680-8ADC-4C23-BC42-23693A9DD2F3}"/>
              </a:ext>
            </a:extLst>
          </p:cNvPr>
          <p:cNvSpPr/>
          <p:nvPr/>
        </p:nvSpPr>
        <p:spPr>
          <a:xfrm>
            <a:off x="5411974" y="3010535"/>
            <a:ext cx="1469650" cy="1609513"/>
          </a:xfrm>
          <a:custGeom>
            <a:avLst/>
            <a:gdLst>
              <a:gd name="connsiteX0" fmla="*/ 0 w 1469650"/>
              <a:gd name="connsiteY0" fmla="*/ 244947 h 1609513"/>
              <a:gd name="connsiteX1" fmla="*/ 244947 w 1469650"/>
              <a:gd name="connsiteY1" fmla="*/ 0 h 1609513"/>
              <a:gd name="connsiteX2" fmla="*/ 1224703 w 1469650"/>
              <a:gd name="connsiteY2" fmla="*/ 0 h 1609513"/>
              <a:gd name="connsiteX3" fmla="*/ 1469650 w 1469650"/>
              <a:gd name="connsiteY3" fmla="*/ 244947 h 1609513"/>
              <a:gd name="connsiteX4" fmla="*/ 1469650 w 1469650"/>
              <a:gd name="connsiteY4" fmla="*/ 1364566 h 1609513"/>
              <a:gd name="connsiteX5" fmla="*/ 1224703 w 1469650"/>
              <a:gd name="connsiteY5" fmla="*/ 1609513 h 1609513"/>
              <a:gd name="connsiteX6" fmla="*/ 244947 w 1469650"/>
              <a:gd name="connsiteY6" fmla="*/ 1609513 h 1609513"/>
              <a:gd name="connsiteX7" fmla="*/ 0 w 1469650"/>
              <a:gd name="connsiteY7" fmla="*/ 1364566 h 1609513"/>
              <a:gd name="connsiteX8" fmla="*/ 0 w 1469650"/>
              <a:gd name="connsiteY8" fmla="*/ 244947 h 16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9650" h="1609513">
                <a:moveTo>
                  <a:pt x="0" y="244947"/>
                </a:moveTo>
                <a:cubicBezTo>
                  <a:pt x="0" y="109667"/>
                  <a:pt x="109667" y="0"/>
                  <a:pt x="244947" y="0"/>
                </a:cubicBezTo>
                <a:lnTo>
                  <a:pt x="1224703" y="0"/>
                </a:lnTo>
                <a:cubicBezTo>
                  <a:pt x="1359983" y="0"/>
                  <a:pt x="1469650" y="109667"/>
                  <a:pt x="1469650" y="244947"/>
                </a:cubicBezTo>
                <a:lnTo>
                  <a:pt x="1469650" y="1364566"/>
                </a:lnTo>
                <a:cubicBezTo>
                  <a:pt x="1469650" y="1499846"/>
                  <a:pt x="1359983" y="1609513"/>
                  <a:pt x="1224703" y="1609513"/>
                </a:cubicBezTo>
                <a:lnTo>
                  <a:pt x="244947" y="1609513"/>
                </a:lnTo>
                <a:cubicBezTo>
                  <a:pt x="109667" y="1609513"/>
                  <a:pt x="0" y="1499846"/>
                  <a:pt x="0" y="1364566"/>
                </a:cubicBezTo>
                <a:lnTo>
                  <a:pt x="0" y="244947"/>
                </a:lnTo>
                <a:close/>
              </a:path>
            </a:pathLst>
          </a:custGeom>
          <a:solidFill>
            <a:srgbClr val="005A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2" tIns="125082" rIns="125082" bIns="125082" numCol="1" spcCol="1270" anchor="ctr" anchorCtr="0">
            <a:noAutofit/>
          </a:bodyPr>
          <a:lstStyle/>
          <a:p>
            <a:pPr marL="0" lv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kern="1200" dirty="0">
                <a:latin typeface="Gadugi" panose="020B0502040204020203" pitchFamily="34" charset="0"/>
                <a:ea typeface="Gadugi" panose="020B0502040204020203" pitchFamily="34" charset="0"/>
              </a:rPr>
              <a:t>Gather information needed to apply</a:t>
            </a:r>
          </a:p>
          <a:p>
            <a:pPr marL="0" lv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kern="1200" dirty="0">
                <a:latin typeface="Gadugi" panose="020B0502040204020203" pitchFamily="34" charset="0"/>
                <a:ea typeface="Gadugi" panose="020B0502040204020203" pitchFamily="34" charset="0"/>
              </a:rPr>
              <a:t>(use the College Application Worksheet)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B08649-64D8-4E90-9253-346396CEB378}"/>
              </a:ext>
            </a:extLst>
          </p:cNvPr>
          <p:cNvSpPr/>
          <p:nvPr/>
        </p:nvSpPr>
        <p:spPr>
          <a:xfrm>
            <a:off x="7023065" y="3022606"/>
            <a:ext cx="1656961" cy="1609513"/>
          </a:xfrm>
          <a:custGeom>
            <a:avLst/>
            <a:gdLst>
              <a:gd name="connsiteX0" fmla="*/ 0 w 1458217"/>
              <a:gd name="connsiteY0" fmla="*/ 243041 h 1609513"/>
              <a:gd name="connsiteX1" fmla="*/ 243041 w 1458217"/>
              <a:gd name="connsiteY1" fmla="*/ 0 h 1609513"/>
              <a:gd name="connsiteX2" fmla="*/ 1215176 w 1458217"/>
              <a:gd name="connsiteY2" fmla="*/ 0 h 1609513"/>
              <a:gd name="connsiteX3" fmla="*/ 1458217 w 1458217"/>
              <a:gd name="connsiteY3" fmla="*/ 243041 h 1609513"/>
              <a:gd name="connsiteX4" fmla="*/ 1458217 w 1458217"/>
              <a:gd name="connsiteY4" fmla="*/ 1366472 h 1609513"/>
              <a:gd name="connsiteX5" fmla="*/ 1215176 w 1458217"/>
              <a:gd name="connsiteY5" fmla="*/ 1609513 h 1609513"/>
              <a:gd name="connsiteX6" fmla="*/ 243041 w 1458217"/>
              <a:gd name="connsiteY6" fmla="*/ 1609513 h 1609513"/>
              <a:gd name="connsiteX7" fmla="*/ 0 w 1458217"/>
              <a:gd name="connsiteY7" fmla="*/ 1366472 h 1609513"/>
              <a:gd name="connsiteX8" fmla="*/ 0 w 1458217"/>
              <a:gd name="connsiteY8" fmla="*/ 243041 h 16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17" h="1609513">
                <a:moveTo>
                  <a:pt x="0" y="243041"/>
                </a:moveTo>
                <a:cubicBezTo>
                  <a:pt x="0" y="108813"/>
                  <a:pt x="108813" y="0"/>
                  <a:pt x="243041" y="0"/>
                </a:cubicBezTo>
                <a:lnTo>
                  <a:pt x="1215176" y="0"/>
                </a:lnTo>
                <a:cubicBezTo>
                  <a:pt x="1349404" y="0"/>
                  <a:pt x="1458217" y="108813"/>
                  <a:pt x="1458217" y="243041"/>
                </a:cubicBezTo>
                <a:lnTo>
                  <a:pt x="1458217" y="1366472"/>
                </a:lnTo>
                <a:cubicBezTo>
                  <a:pt x="1458217" y="1500700"/>
                  <a:pt x="1349404" y="1609513"/>
                  <a:pt x="1215176" y="1609513"/>
                </a:cubicBezTo>
                <a:lnTo>
                  <a:pt x="243041" y="1609513"/>
                </a:lnTo>
                <a:cubicBezTo>
                  <a:pt x="108813" y="1609513"/>
                  <a:pt x="0" y="1500700"/>
                  <a:pt x="0" y="1366472"/>
                </a:cubicBezTo>
                <a:lnTo>
                  <a:pt x="0" y="243041"/>
                </a:lnTo>
                <a:close/>
              </a:path>
            </a:pathLst>
          </a:custGeom>
          <a:solidFill>
            <a:srgbClr val="005A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4" tIns="124524" rIns="124524" bIns="124524" numCol="1" spcCol="1270" anchor="ctr" anchorCtr="0">
            <a:noAutofit/>
          </a:bodyPr>
          <a:lstStyle/>
          <a:p>
            <a:pPr marL="0" lv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kern="1200" dirty="0">
                <a:latin typeface="Gadugi" panose="020B0502040204020203" pitchFamily="34" charset="0"/>
                <a:ea typeface="Gadugi" panose="020B0502040204020203" pitchFamily="34" charset="0"/>
              </a:rPr>
              <a:t>Prepare/request any supplemental materials</a:t>
            </a:r>
          </a:p>
          <a:p>
            <a:pPr marL="0" lvl="0" indent="0"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kern="1200" dirty="0">
                <a:latin typeface="Gadugi" panose="020B0502040204020203" pitchFamily="34" charset="0"/>
                <a:ea typeface="Gadugi" panose="020B0502040204020203" pitchFamily="34" charset="0"/>
              </a:rPr>
              <a:t>(essays, recommendations, transcripts)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AF31C7-E977-4377-A727-42B128BFD6A6}"/>
              </a:ext>
            </a:extLst>
          </p:cNvPr>
          <p:cNvSpPr/>
          <p:nvPr/>
        </p:nvSpPr>
        <p:spPr>
          <a:xfrm>
            <a:off x="8825915" y="3010535"/>
            <a:ext cx="1458217" cy="1609513"/>
          </a:xfrm>
          <a:custGeom>
            <a:avLst/>
            <a:gdLst>
              <a:gd name="connsiteX0" fmla="*/ 0 w 1458217"/>
              <a:gd name="connsiteY0" fmla="*/ 243041 h 1609513"/>
              <a:gd name="connsiteX1" fmla="*/ 243041 w 1458217"/>
              <a:gd name="connsiteY1" fmla="*/ 0 h 1609513"/>
              <a:gd name="connsiteX2" fmla="*/ 1215176 w 1458217"/>
              <a:gd name="connsiteY2" fmla="*/ 0 h 1609513"/>
              <a:gd name="connsiteX3" fmla="*/ 1458217 w 1458217"/>
              <a:gd name="connsiteY3" fmla="*/ 243041 h 1609513"/>
              <a:gd name="connsiteX4" fmla="*/ 1458217 w 1458217"/>
              <a:gd name="connsiteY4" fmla="*/ 1366472 h 1609513"/>
              <a:gd name="connsiteX5" fmla="*/ 1215176 w 1458217"/>
              <a:gd name="connsiteY5" fmla="*/ 1609513 h 1609513"/>
              <a:gd name="connsiteX6" fmla="*/ 243041 w 1458217"/>
              <a:gd name="connsiteY6" fmla="*/ 1609513 h 1609513"/>
              <a:gd name="connsiteX7" fmla="*/ 0 w 1458217"/>
              <a:gd name="connsiteY7" fmla="*/ 1366472 h 1609513"/>
              <a:gd name="connsiteX8" fmla="*/ 0 w 1458217"/>
              <a:gd name="connsiteY8" fmla="*/ 243041 h 16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17" h="1609513">
                <a:moveTo>
                  <a:pt x="0" y="243041"/>
                </a:moveTo>
                <a:cubicBezTo>
                  <a:pt x="0" y="108813"/>
                  <a:pt x="108813" y="0"/>
                  <a:pt x="243041" y="0"/>
                </a:cubicBezTo>
                <a:lnTo>
                  <a:pt x="1215176" y="0"/>
                </a:lnTo>
                <a:cubicBezTo>
                  <a:pt x="1349404" y="0"/>
                  <a:pt x="1458217" y="108813"/>
                  <a:pt x="1458217" y="243041"/>
                </a:cubicBezTo>
                <a:lnTo>
                  <a:pt x="1458217" y="1366472"/>
                </a:lnTo>
                <a:cubicBezTo>
                  <a:pt x="1458217" y="1500700"/>
                  <a:pt x="1349404" y="1609513"/>
                  <a:pt x="1215176" y="1609513"/>
                </a:cubicBezTo>
                <a:lnTo>
                  <a:pt x="243041" y="1609513"/>
                </a:lnTo>
                <a:cubicBezTo>
                  <a:pt x="108813" y="1609513"/>
                  <a:pt x="0" y="1500700"/>
                  <a:pt x="0" y="1366472"/>
                </a:cubicBezTo>
                <a:lnTo>
                  <a:pt x="0" y="243041"/>
                </a:lnTo>
                <a:close/>
              </a:path>
            </a:pathLst>
          </a:custGeom>
          <a:solidFill>
            <a:srgbClr val="005A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4" tIns="124524" rIns="124524" bIns="12452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Gadugi" panose="020B0502040204020203" pitchFamily="34" charset="0"/>
                <a:ea typeface="Gadugi" panose="020B0502040204020203" pitchFamily="34" charset="0"/>
              </a:rPr>
              <a:t>Complete and submit application form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5E7CBD-B401-4A90-BFD0-B4CA8583D113}"/>
              </a:ext>
            </a:extLst>
          </p:cNvPr>
          <p:cNvSpPr/>
          <p:nvPr/>
        </p:nvSpPr>
        <p:spPr>
          <a:xfrm>
            <a:off x="10430021" y="3022606"/>
            <a:ext cx="1458217" cy="1609513"/>
          </a:xfrm>
          <a:custGeom>
            <a:avLst/>
            <a:gdLst>
              <a:gd name="connsiteX0" fmla="*/ 0 w 1458217"/>
              <a:gd name="connsiteY0" fmla="*/ 243041 h 1609513"/>
              <a:gd name="connsiteX1" fmla="*/ 243041 w 1458217"/>
              <a:gd name="connsiteY1" fmla="*/ 0 h 1609513"/>
              <a:gd name="connsiteX2" fmla="*/ 1215176 w 1458217"/>
              <a:gd name="connsiteY2" fmla="*/ 0 h 1609513"/>
              <a:gd name="connsiteX3" fmla="*/ 1458217 w 1458217"/>
              <a:gd name="connsiteY3" fmla="*/ 243041 h 1609513"/>
              <a:gd name="connsiteX4" fmla="*/ 1458217 w 1458217"/>
              <a:gd name="connsiteY4" fmla="*/ 1366472 h 1609513"/>
              <a:gd name="connsiteX5" fmla="*/ 1215176 w 1458217"/>
              <a:gd name="connsiteY5" fmla="*/ 1609513 h 1609513"/>
              <a:gd name="connsiteX6" fmla="*/ 243041 w 1458217"/>
              <a:gd name="connsiteY6" fmla="*/ 1609513 h 1609513"/>
              <a:gd name="connsiteX7" fmla="*/ 0 w 1458217"/>
              <a:gd name="connsiteY7" fmla="*/ 1366472 h 1609513"/>
              <a:gd name="connsiteX8" fmla="*/ 0 w 1458217"/>
              <a:gd name="connsiteY8" fmla="*/ 243041 h 160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17" h="1609513">
                <a:moveTo>
                  <a:pt x="0" y="243041"/>
                </a:moveTo>
                <a:cubicBezTo>
                  <a:pt x="0" y="108813"/>
                  <a:pt x="108813" y="0"/>
                  <a:pt x="243041" y="0"/>
                </a:cubicBezTo>
                <a:lnTo>
                  <a:pt x="1215176" y="0"/>
                </a:lnTo>
                <a:cubicBezTo>
                  <a:pt x="1349404" y="0"/>
                  <a:pt x="1458217" y="108813"/>
                  <a:pt x="1458217" y="243041"/>
                </a:cubicBezTo>
                <a:lnTo>
                  <a:pt x="1458217" y="1366472"/>
                </a:lnTo>
                <a:cubicBezTo>
                  <a:pt x="1458217" y="1500700"/>
                  <a:pt x="1349404" y="1609513"/>
                  <a:pt x="1215176" y="1609513"/>
                </a:cubicBezTo>
                <a:lnTo>
                  <a:pt x="243041" y="1609513"/>
                </a:lnTo>
                <a:cubicBezTo>
                  <a:pt x="108813" y="1609513"/>
                  <a:pt x="0" y="1500700"/>
                  <a:pt x="0" y="1366472"/>
                </a:cubicBezTo>
                <a:lnTo>
                  <a:pt x="0" y="243041"/>
                </a:lnTo>
                <a:close/>
              </a:path>
            </a:pathLst>
          </a:custGeom>
          <a:solidFill>
            <a:srgbClr val="005A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4" tIns="124524" rIns="124524" bIns="12452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Gadugi" panose="020B0502040204020203" pitchFamily="34" charset="0"/>
                <a:ea typeface="Gadugi" panose="020B0502040204020203" pitchFamily="34" charset="0"/>
              </a:rPr>
              <a:t>Follow-up with any required materials or interviews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4368800" y="1092200"/>
            <a:ext cx="609600" cy="7924800"/>
          </a:xfrm>
          <a:prstGeom prst="rightBrace">
            <a:avLst>
              <a:gd name="adj1" fmla="val 13967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130531" y="5365363"/>
            <a:ext cx="71323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Should already be completed before the event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7BA6DDB-9524-42DB-A9AD-CC8F4C539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5AAA"/>
                </a:solidFill>
                <a:latin typeface="Gadugi" panose="020B0502040204020203" pitchFamily="34" charset="0"/>
              </a:rPr>
              <a:t>Application FAQs</a:t>
            </a:r>
          </a:p>
        </p:txBody>
      </p:sp>
    </p:spTree>
    <p:extLst>
      <p:ext uri="{BB962C8B-B14F-4D97-AF65-F5344CB8AC3E}">
        <p14:creationId xmlns:p14="http://schemas.microsoft.com/office/powerpoint/2010/main" val="287801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Types of Admission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rgbClr val="005AAA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Regular Decision: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Students submit an application by a specified date and receive a decision in a clearly stated period of time.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20000"/>
              </a:lnSpc>
              <a:buClr>
                <a:srgbClr val="005AAA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Rolling Admission: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Institutions review applications as they are submitted and render decisions throughout the admission cycle.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20000"/>
              </a:lnSpc>
              <a:buClr>
                <a:srgbClr val="005AAA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Early Action (EA):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Students apply early and receive a decision well in advance of the institution’s regular response date.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20000"/>
              </a:lnSpc>
              <a:buClr>
                <a:srgbClr val="005AAA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Early Decision (ED):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Students make a commitment to a first-choice institution where, if admitted, they definitely will enroll. The application deadline and decision deadline occur early.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20000"/>
              </a:lnSpc>
              <a:buClr>
                <a:srgbClr val="005AAA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Restrictive Early Action (REA):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Students apply to an institution of preference and receive a decision early. They may be restricted from applying ED, EA or REA to other institutions. If offered enrollment, they have until May 1 to confirm.</a:t>
            </a:r>
          </a:p>
          <a:p>
            <a:endParaRPr lang="en-US" sz="24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3C85F08-35E9-402C-913D-B1EB8698E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8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5AA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Unfamiliar Terms/Abbreviations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5FFAE88-2D55-4286-AB9F-5612DC40A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38" y="0"/>
            <a:ext cx="2048862" cy="9144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AED3119-0236-4139-A468-BE1CC2FA3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05950"/>
              </p:ext>
            </p:extLst>
          </p:nvPr>
        </p:nvGraphicFramePr>
        <p:xfrm>
          <a:off x="1360394" y="1485909"/>
          <a:ext cx="9471212" cy="44343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52894">
                  <a:extLst>
                    <a:ext uri="{9D8B030D-6E8A-4147-A177-3AD203B41FA5}">
                      <a16:colId xmlns:a16="http://schemas.microsoft.com/office/drawing/2014/main" val="1587261389"/>
                    </a:ext>
                  </a:extLst>
                </a:gridCol>
                <a:gridCol w="6918318">
                  <a:extLst>
                    <a:ext uri="{9D8B030D-6E8A-4147-A177-3AD203B41FA5}">
                      <a16:colId xmlns:a16="http://schemas.microsoft.com/office/drawing/2014/main" val="1952421689"/>
                    </a:ext>
                  </a:extLst>
                </a:gridCol>
              </a:tblGrid>
              <a:tr h="30810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SSN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Social Security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12262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Surname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Last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909527"/>
                  </a:ext>
                </a:extLst>
              </a:tr>
              <a:tr h="5328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Term of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When the student is seeking admission for (traditionally August, January, May, or June)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55174"/>
                  </a:ext>
                </a:extLst>
              </a:tr>
              <a:tr h="5328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Legacy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Someone whose parent(s) attended and/or graduated from the institution that the student is applying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08601"/>
                  </a:ext>
                </a:extLst>
              </a:tr>
              <a:tr h="5328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Waiver of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A student waiving their right to review their letters of recommendation. (FERPA)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71980"/>
                  </a:ext>
                </a:extLst>
              </a:tr>
              <a:tr h="5328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Gross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Total income and revenue from all sources (other wages, salaries, profits, interest payments, rents, and other forms of earnings)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1600"/>
                  </a:ext>
                </a:extLst>
              </a:tr>
              <a:tr h="5328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Permanent mailing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Where the student permanently resides (usually their parent’s home address)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98337"/>
                  </a:ext>
                </a:extLst>
              </a:tr>
              <a:tr h="5328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Local mailing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The present place of residence (i.e. dorm address, apartment address)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19423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Matriculation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Enrolling as a student at a college or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4095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4FF245-31E7-4433-BC9A-62EAFFFD39F0}"/>
              </a:ext>
            </a:extLst>
          </p:cNvPr>
          <p:cNvSpPr txBox="1"/>
          <p:nvPr/>
        </p:nvSpPr>
        <p:spPr>
          <a:xfrm>
            <a:off x="3993776" y="6051176"/>
            <a:ext cx="602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Source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 National Association for College Admission Counseling (NACAC)</a:t>
            </a:r>
          </a:p>
        </p:txBody>
      </p:sp>
    </p:spTree>
    <p:extLst>
      <p:ext uri="{BB962C8B-B14F-4D97-AF65-F5344CB8AC3E}">
        <p14:creationId xmlns:p14="http://schemas.microsoft.com/office/powerpoint/2010/main" val="386135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1041</Words>
  <Application>Microsoft Macintosh PowerPoint</Application>
  <PresentationFormat>Widescreen</PresentationFormat>
  <Paragraphs>108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Gadugi</vt:lpstr>
      <vt:lpstr>Office Theme</vt:lpstr>
      <vt:lpstr>3_Office Theme</vt:lpstr>
      <vt:lpstr>PowerPoint Presentation</vt:lpstr>
      <vt:lpstr>What is Apply Yourself Florida?</vt:lpstr>
      <vt:lpstr>Overview of the Application Event</vt:lpstr>
      <vt:lpstr>Volunteer Roles</vt:lpstr>
      <vt:lpstr>General Guidelines</vt:lpstr>
      <vt:lpstr>The Application Process</vt:lpstr>
      <vt:lpstr>Application FAQs</vt:lpstr>
      <vt:lpstr>Types of Admission Processes</vt:lpstr>
      <vt:lpstr>Unfamiliar Terms/Abbreviations</vt:lpstr>
      <vt:lpstr>Important Tips</vt:lpstr>
      <vt:lpstr>Determining Residency</vt:lpstr>
      <vt:lpstr>Paying the Application Fee</vt:lpstr>
      <vt:lpstr>Special Situations</vt:lpstr>
      <vt:lpstr>PowerPoint Presentation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Bolick, Amy</dc:creator>
  <cp:lastModifiedBy>Adriana Pavicic</cp:lastModifiedBy>
  <cp:revision>33</cp:revision>
  <dcterms:created xsi:type="dcterms:W3CDTF">2017-11-08T14:14:13Z</dcterms:created>
  <dcterms:modified xsi:type="dcterms:W3CDTF">2022-06-27T14:28:31Z</dcterms:modified>
</cp:coreProperties>
</file>